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2328" y="1305341"/>
            <a:ext cx="555934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Малые колебания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Нормальные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затухающие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колебания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Уравнения движения системы со многими степенями свободы при наличии </a:t>
            </a:r>
            <a:r>
              <a:rPr lang="ru-RU" dirty="0" smtClean="0">
                <a:latin typeface="Monotype Corsiva" pitchFamily="66" charset="0"/>
              </a:rPr>
              <a:t>трения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Решения уравнения движения системы со многими степенями свободы при наличии терния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981200" y="2362200"/>
          <a:ext cx="5723467" cy="990600"/>
        </p:xfrm>
        <a:graphic>
          <a:graphicData uri="http://schemas.openxmlformats.org/presentationml/2006/ole">
            <p:oleObj spid="_x0000_s19457" name="Формула" r:id="rId3" imgW="1993900" imgH="342900" progId="Equation.3">
              <p:embed/>
            </p:oleObj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752600" y="5029200"/>
          <a:ext cx="5969000" cy="1143000"/>
        </p:xfrm>
        <a:graphic>
          <a:graphicData uri="http://schemas.openxmlformats.org/presentationml/2006/ole">
            <p:oleObj spid="_x0000_s19459" name="Формула" r:id="rId4" imgW="1803400" imgH="34290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1. Найти общее решение, описывающее линейные колебания с двумя степенями свободы (потенциальная энергия системы обладает минимумом)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2. В неподвижной точке закреплена нерастяжимая нить длины </a:t>
            </a:r>
            <a:r>
              <a:rPr lang="en-GB" dirty="0" smtClean="0">
                <a:latin typeface="Monotype Corsiva" pitchFamily="66" charset="0"/>
              </a:rPr>
              <a:t>l</a:t>
            </a:r>
            <a:r>
              <a:rPr lang="ru-RU" dirty="0" smtClean="0">
                <a:latin typeface="Monotype Corsiva" pitchFamily="66" charset="0"/>
              </a:rPr>
              <a:t>, к которой подвешен шарик массы </a:t>
            </a:r>
            <a:r>
              <a:rPr lang="en-GB" dirty="0" smtClean="0">
                <a:latin typeface="Monotype Corsiva" pitchFamily="66" charset="0"/>
              </a:rPr>
              <a:t>m</a:t>
            </a:r>
            <a:r>
              <a:rPr lang="ru-RU" dirty="0" smtClean="0">
                <a:latin typeface="Monotype Corsiva" pitchFamily="66" charset="0"/>
              </a:rPr>
              <a:t>. К этому шарику на такой же нити подвешен второй шарик массы </a:t>
            </a:r>
            <a:r>
              <a:rPr lang="en-GB" dirty="0" smtClean="0">
                <a:latin typeface="Monotype Corsiva" pitchFamily="66" charset="0"/>
              </a:rPr>
              <a:t>m</a:t>
            </a:r>
            <a:r>
              <a:rPr lang="ru-RU" dirty="0" smtClean="0">
                <a:latin typeface="Monotype Corsiva" pitchFamily="66" charset="0"/>
              </a:rPr>
              <a:t>. Найти собственные частоты этой системы и общее решение для её линейных плоских колебаний в однородном поле тяготения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к задаче №2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600200"/>
            <a:ext cx="372474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Функция Лагранжа системы со многими степенями свободы имеет вид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Уравнения движения системы со многими степенями свободы</a:t>
            </a:r>
          </a:p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2286000" y="2362200"/>
          <a:ext cx="4794250" cy="1219200"/>
        </p:xfrm>
        <a:graphic>
          <a:graphicData uri="http://schemas.openxmlformats.org/presentationml/2006/ole">
            <p:oleObj spid="_x0000_s6145" name="Формула" r:id="rId3" imgW="1650960" imgH="431640" progId="Equation.3">
              <p:embed/>
            </p:oleObj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743200" y="4953000"/>
          <a:ext cx="3562350" cy="838200"/>
        </p:xfrm>
        <a:graphic>
          <a:graphicData uri="http://schemas.openxmlformats.org/presentationml/2006/ole">
            <p:oleObj spid="_x0000_s6147" name="Формула" r:id="rId4" imgW="1459866" imgH="342751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Решение уравнения движения системы со многими степенями </a:t>
            </a:r>
            <a:r>
              <a:rPr lang="ru-RU" dirty="0" smtClean="0">
                <a:latin typeface="Monotype Corsiva" pitchFamily="66" charset="0"/>
              </a:rPr>
              <a:t>свободы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Где введено обозначение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>
              <a:latin typeface="Monotype Corsiva" pitchFamily="66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2971800" y="2514600"/>
          <a:ext cx="3200400" cy="1066800"/>
        </p:xfrm>
        <a:graphic>
          <a:graphicData uri="http://schemas.openxmlformats.org/presentationml/2006/ole">
            <p:oleObj spid="_x0000_s4097" name="Формула" r:id="rId3" imgW="1002865" imgH="342751" progId="Equation.3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743200" y="4876800"/>
          <a:ext cx="3223846" cy="762000"/>
        </p:xfrm>
        <a:graphic>
          <a:graphicData uri="http://schemas.openxmlformats.org/presentationml/2006/ole">
            <p:oleObj spid="_x0000_s4099" name="Формула" r:id="rId4" imgW="1066800" imgH="2413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Функция Лагранжа системы со многими степенями свободы в нормальных </a:t>
            </a:r>
            <a:r>
              <a:rPr lang="ru-RU" dirty="0" smtClean="0">
                <a:latin typeface="Monotype Corsiva" pitchFamily="66" charset="0"/>
              </a:rPr>
              <a:t>координатах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Характеристическое уравнение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971800" y="2362200"/>
          <a:ext cx="3048000" cy="838200"/>
        </p:xfrm>
        <a:graphic>
          <a:graphicData uri="http://schemas.openxmlformats.org/presentationml/2006/ole">
            <p:oleObj spid="_x0000_s3073" name="Формула" r:id="rId3" imgW="1524000" imgH="431800" progId="Equation.3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895600" y="4419600"/>
          <a:ext cx="3291840" cy="914400"/>
        </p:xfrm>
        <a:graphic>
          <a:graphicData uri="http://schemas.openxmlformats.org/presentationml/2006/ole">
            <p:oleObj spid="_x0000_s3075" name="Формула" r:id="rId4" imgW="1016000" imgH="2794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Затухающие колебания – это малые колебания, происходящие под действием силы трения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Диссипация – это потеря энергия на трение (переход энергии движущегося тела в тепло)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Уравнение движения затухающих </a:t>
            </a:r>
            <a:r>
              <a:rPr lang="ru-RU" dirty="0" smtClean="0">
                <a:latin typeface="Monotype Corsiva" pitchFamily="66" charset="0"/>
              </a:rPr>
              <a:t>колебаний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Где 	</a:t>
            </a:r>
            <a:r>
              <a:rPr lang="ru-RU" dirty="0" smtClean="0">
                <a:latin typeface="Monotype Corsiva" pitchFamily="66" charset="0"/>
              </a:rPr>
              <a:t>коэффициент </a:t>
            </a:r>
            <a:r>
              <a:rPr lang="ru-RU" dirty="0" smtClean="0">
                <a:latin typeface="Monotype Corsiva" pitchFamily="66" charset="0"/>
              </a:rPr>
              <a:t>затухания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Решение уравнения движения затухающих колебаний при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819400" y="1600200"/>
          <a:ext cx="3048000" cy="609600"/>
        </p:xfrm>
        <a:graphic>
          <a:graphicData uri="http://schemas.openxmlformats.org/presentationml/2006/ole">
            <p:oleObj spid="_x0000_s1025" name="Формула" r:id="rId3" imgW="1129810" imgH="241195" progId="Equation.3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524000" y="2438400"/>
          <a:ext cx="766837" cy="609600"/>
        </p:xfrm>
        <a:graphic>
          <a:graphicData uri="http://schemas.openxmlformats.org/presentationml/2006/ole">
            <p:oleObj spid="_x0000_s1027" name="Формула" r:id="rId4" imgW="507960" imgH="39348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76600" y="3581400"/>
          <a:ext cx="746125" cy="381000"/>
        </p:xfrm>
        <a:graphic>
          <a:graphicData uri="http://schemas.openxmlformats.org/presentationml/2006/ole">
            <p:oleObj spid="_x0000_s1029" name="Формула" r:id="rId5" imgW="444307" imgH="228501" progId="Equation.3">
              <p:embed/>
            </p:oleObj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362200" y="5029200"/>
          <a:ext cx="4445000" cy="762000"/>
        </p:xfrm>
        <a:graphic>
          <a:graphicData uri="http://schemas.openxmlformats.org/presentationml/2006/ole">
            <p:oleObj spid="_x0000_s1031" name="Формула" r:id="rId6" imgW="13208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6416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Решение уравнения движения затухающих колебаний при 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Частота затухающих колебаний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3276599" y="1371600"/>
          <a:ext cx="895349" cy="457200"/>
        </p:xfrm>
        <a:graphic>
          <a:graphicData uri="http://schemas.openxmlformats.org/presentationml/2006/ole">
            <p:oleObj spid="_x0000_s22529" name="Формула" r:id="rId3" imgW="444307" imgH="228501" progId="Equation.3">
              <p:embed/>
            </p:oleObj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124200" y="2209800"/>
          <a:ext cx="3365500" cy="762000"/>
        </p:xfrm>
        <a:graphic>
          <a:graphicData uri="http://schemas.openxmlformats.org/presentationml/2006/ole">
            <p:oleObj spid="_x0000_s22531" name="Формула" r:id="rId4" imgW="1002960" imgH="228600" progId="Equation.3">
              <p:embed/>
            </p:oleObj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200400" y="4572000"/>
          <a:ext cx="2940844" cy="990600"/>
        </p:xfrm>
        <a:graphic>
          <a:graphicData uri="http://schemas.openxmlformats.org/presentationml/2006/ole">
            <p:oleObj spid="_x0000_s22533" name="Формула" r:id="rId5" imgW="901309" imgH="291973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Убыль энергии при затухающих </a:t>
            </a:r>
            <a:r>
              <a:rPr lang="ru-RU" dirty="0" smtClean="0">
                <a:latin typeface="Monotype Corsiva" pitchFamily="66" charset="0"/>
              </a:rPr>
              <a:t>колебаниях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en-US" dirty="0" err="1" smtClean="0">
                <a:latin typeface="Monotype Corsiva" pitchFamily="66" charset="0"/>
              </a:rPr>
              <a:t>Диссипативная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функция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3200400" y="1981200"/>
          <a:ext cx="2540000" cy="762000"/>
        </p:xfrm>
        <a:graphic>
          <a:graphicData uri="http://schemas.openxmlformats.org/presentationml/2006/ole">
            <p:oleObj spid="_x0000_s21505" name="Формула" r:id="rId3" imgW="748975" imgH="241195" progId="Equation.3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3048000" y="4267200"/>
          <a:ext cx="2667000" cy="1066800"/>
        </p:xfrm>
        <a:graphic>
          <a:graphicData uri="http://schemas.openxmlformats.org/presentationml/2006/ole">
            <p:oleObj spid="_x0000_s21507" name="Формула" r:id="rId4" imgW="10541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Выражение сил трения через диссипативную </a:t>
            </a:r>
            <a:r>
              <a:rPr lang="ru-RU" dirty="0" smtClean="0">
                <a:latin typeface="Monotype Corsiva" pitchFamily="66" charset="0"/>
              </a:rPr>
              <a:t>функцию</a:t>
            </a: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Убыль энергии через диссипативную функцию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3581399" y="2057400"/>
          <a:ext cx="1704109" cy="914400"/>
        </p:xfrm>
        <a:graphic>
          <a:graphicData uri="http://schemas.openxmlformats.org/presentationml/2006/ole">
            <p:oleObj spid="_x0000_s20481" name="Формула" r:id="rId3" imgW="774364" imgH="431613" progId="Equation.3">
              <p:embed/>
            </p:oleObj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352800" y="4191000"/>
          <a:ext cx="2090057" cy="1219200"/>
        </p:xfrm>
        <a:graphic>
          <a:graphicData uri="http://schemas.openxmlformats.org/presentationml/2006/ole">
            <p:oleObj spid="_x0000_s20483" name="Формула" r:id="rId4" imgW="685800" imgH="39370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133</Words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Microsoft Equation 3.0</vt:lpstr>
      <vt:lpstr>Слайд 1</vt:lpstr>
      <vt:lpstr>Слайд 2</vt:lpstr>
      <vt:lpstr>Слайд 3</vt:lpstr>
      <vt:lpstr>Слайд 4</vt:lpstr>
      <vt:lpstr>Определения</vt:lpstr>
      <vt:lpstr>Слайд 6</vt:lpstr>
      <vt:lpstr>Слайд 7</vt:lpstr>
      <vt:lpstr>Слайд 8</vt:lpstr>
      <vt:lpstr>Слайд 9</vt:lpstr>
      <vt:lpstr>Слайд 10</vt:lpstr>
      <vt:lpstr>Задача</vt:lpstr>
      <vt:lpstr>Рисунок к задаче №2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5</cp:revision>
  <dcterms:modified xsi:type="dcterms:W3CDTF">2010-06-15T07:24:09Z</dcterms:modified>
</cp:coreProperties>
</file>